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4" r:id="rId2"/>
  </p:sldMasterIdLst>
  <p:notesMasterIdLst>
    <p:notesMasterId r:id="rId15"/>
  </p:notesMasterIdLst>
  <p:handoutMasterIdLst>
    <p:handoutMasterId r:id="rId16"/>
  </p:handoutMasterIdLst>
  <p:sldIdLst>
    <p:sldId id="381" r:id="rId3"/>
    <p:sldId id="380" r:id="rId4"/>
    <p:sldId id="378" r:id="rId5"/>
    <p:sldId id="366" r:id="rId6"/>
    <p:sldId id="367" r:id="rId7"/>
    <p:sldId id="376" r:id="rId8"/>
    <p:sldId id="368" r:id="rId9"/>
    <p:sldId id="377" r:id="rId10"/>
    <p:sldId id="371" r:id="rId11"/>
    <p:sldId id="374" r:id="rId12"/>
    <p:sldId id="373" r:id="rId13"/>
    <p:sldId id="384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hilde Gaston-Math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03999"/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9284" autoAdjust="0"/>
  </p:normalViewPr>
  <p:slideViewPr>
    <p:cSldViewPr snapToObjects="1" showGuides="1">
      <p:cViewPr>
        <p:scale>
          <a:sx n="130" d="100"/>
          <a:sy n="130" d="100"/>
        </p:scale>
        <p:origin x="-72" y="210"/>
      </p:cViewPr>
      <p:guideLst>
        <p:guide orient="horz" pos="236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37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4AA23-C48C-CE44-A50E-012F2889BE39}" type="datetimeFigureOut">
              <a:rPr lang="fr-FR" smtClean="0"/>
              <a:pPr/>
              <a:t>31/05/2009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32E4D-8E6D-F84F-A108-7AD57A937F3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312833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029E1-D086-1F42-89BA-C4973E848B9E}" type="datetimeFigureOut">
              <a:rPr lang="fr-FR" smtClean="0"/>
              <a:pPr/>
              <a:t>31/05/2009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A7BDB-55AE-2940-9BB0-BE0434FD323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983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10644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GENERAL OBJECTIVE : “to develop inclusive financial systems adapted to the needs of the poor.”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entails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to both the supply side (financial services providers, and their supporting institutions) and the demand side (clients)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Call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targets 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MFIs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MF service providers</a:t>
            </a:r>
          </a:p>
          <a:p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also 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Business Development Services organisations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Financial education Organisations (training centres, universities…)</a:t>
            </a:r>
          </a:p>
          <a:p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Concept notes : </a:t>
            </a:r>
          </a:p>
          <a:p>
            <a:pPr marL="285750" indent="-285750">
              <a:buFont typeface="Arial"/>
              <a:buChar char="•"/>
            </a:pPr>
            <a:r>
              <a:rPr lang="fr-FR" sz="1200" dirty="0" smtClean="0"/>
              <a:t>224 concept notes</a:t>
            </a:r>
            <a:endParaRPr lang="fr-FR" sz="1200" baseline="0" dirty="0" smtClean="0"/>
          </a:p>
          <a:p>
            <a:pPr marL="285750" marR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FR" sz="1200" baseline="0" dirty="0" smtClean="0"/>
              <a:t>415 organisations</a:t>
            </a:r>
          </a:p>
          <a:p>
            <a:pPr marL="285750" indent="-285750">
              <a:buFont typeface="Arial"/>
              <a:buChar char="•"/>
            </a:pPr>
            <a:r>
              <a:rPr lang="fr-FR" sz="1200" baseline="0" dirty="0" smtClean="0"/>
              <a:t>52 countries</a:t>
            </a:r>
          </a:p>
          <a:p>
            <a:pPr marL="285750" indent="-285750">
              <a:buFont typeface="Arial"/>
              <a:buChar char="•"/>
            </a:pPr>
            <a:r>
              <a:rPr lang="fr-FR" sz="1200" baseline="0" dirty="0" smtClean="0"/>
              <a:t>82% of ACP </a:t>
            </a:r>
            <a:r>
              <a:rPr lang="fr-FR" sz="1200" baseline="0" dirty="0" err="1" smtClean="0"/>
              <a:t>Applicants</a:t>
            </a:r>
            <a:endParaRPr lang="fr-FR" sz="1200" baseline="0" dirty="0" smtClean="0"/>
          </a:p>
          <a:p>
            <a:pPr marL="285750" indent="-285750">
              <a:buFont typeface="Arial"/>
              <a:buChar char="•"/>
            </a:pPr>
            <a:r>
              <a:rPr lang="fr-FR" sz="1200" baseline="0" dirty="0" smtClean="0"/>
              <a:t>Total </a:t>
            </a:r>
            <a:r>
              <a:rPr lang="fr-FR" sz="1200" baseline="0" dirty="0" err="1" smtClean="0"/>
              <a:t>demand</a:t>
            </a:r>
            <a:r>
              <a:rPr lang="fr-FR" sz="1200" baseline="0" dirty="0" smtClean="0"/>
              <a:t> of € 118 million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688021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40577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25861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09148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Examples</a:t>
            </a:r>
            <a:r>
              <a:rPr lang="fr-FR" dirty="0" smtClean="0"/>
              <a:t> of EU </a:t>
            </a:r>
            <a:r>
              <a:rPr lang="fr-FR" dirty="0" err="1" smtClean="0"/>
              <a:t>funded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Bangladesh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Indonesia</a:t>
            </a:r>
            <a:r>
              <a:rPr lang="fr-FR" baseline="0" dirty="0" smtClean="0"/>
              <a:t> : « </a:t>
            </a:r>
            <a:r>
              <a:rPr lang="fr-FR" baseline="0" dirty="0" err="1" smtClean="0"/>
              <a:t>Rendev</a:t>
            </a:r>
            <a:r>
              <a:rPr lang="fr-FR" baseline="0" dirty="0" smtClean="0"/>
              <a:t> » , a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years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exploring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ways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microfinance and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access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renewable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Madagascar :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developing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community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incomes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preserve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life via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touristic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activities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respecting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sustainable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streamlining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city of Morondava,</a:t>
            </a:r>
          </a:p>
          <a:p>
            <a:pPr marL="171450" indent="-171450">
              <a:buFontTx/>
              <a:buChar char="-"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China :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microfinance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increase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access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renewable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a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remote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rural area 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purchase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biogas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digesters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Benin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« SET UP »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Services and Techniques for Productive Use) :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access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adapted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services,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sustainable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-effective for the population of a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province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enabling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sustainable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income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generating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activity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thanks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to: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Reduction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hardness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productive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tasks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mainly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reserved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women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Improvement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incomes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,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Environment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friendly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economic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Participatory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local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Tx/>
              <a:buChar char="-"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5994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Grameen</a:t>
            </a:r>
            <a:r>
              <a:rPr lang="fr-FR" dirty="0" smtClean="0"/>
              <a:t> Shakti: </a:t>
            </a:r>
            <a:r>
              <a:rPr lang="fr-FR" dirty="0" err="1" smtClean="0"/>
              <a:t>subsidiary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Grameen</a:t>
            </a:r>
            <a:r>
              <a:rPr lang="fr-FR" baseline="0" dirty="0" smtClean="0"/>
              <a:t> Bank </a:t>
            </a:r>
            <a:r>
              <a:rPr lang="fr-FR" baseline="0" dirty="0" err="1" smtClean="0"/>
              <a:t>specialised</a:t>
            </a:r>
            <a:r>
              <a:rPr lang="fr-FR" baseline="0" dirty="0" smtClean="0"/>
              <a:t> in Green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: </a:t>
            </a:r>
            <a:r>
              <a:rPr lang="fr-FR" baseline="0" dirty="0" err="1" smtClean="0"/>
              <a:t>microcredit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purchase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equipment</a:t>
            </a:r>
            <a:r>
              <a:rPr lang="fr-FR" baseline="0" dirty="0" smtClean="0"/>
              <a:t> + job </a:t>
            </a:r>
            <a:r>
              <a:rPr lang="fr-FR" baseline="0" dirty="0" err="1" smtClean="0"/>
              <a:t>creation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women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become</a:t>
            </a:r>
            <a:r>
              <a:rPr lang="fr-FR" baseline="0" dirty="0" smtClean="0"/>
              <a:t> in charge of the maintenance of the </a:t>
            </a:r>
            <a:r>
              <a:rPr lang="fr-FR" baseline="0" dirty="0" err="1" smtClean="0"/>
              <a:t>equipment</a:t>
            </a:r>
            <a:r>
              <a:rPr lang="fr-FR" baseline="0" dirty="0" smtClean="0"/>
              <a:t>. 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55675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00134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ACP/EU MICROFINANCE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coherent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European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Commission’s</a:t>
            </a:r>
            <a:r>
              <a:rPr lang="fr-FR" baseline="0" dirty="0" smtClean="0"/>
              <a:t> vision on </a:t>
            </a:r>
            <a:r>
              <a:rPr lang="fr-FR" baseline="0" dirty="0" err="1" smtClean="0"/>
              <a:t>microfinance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c.f</a:t>
            </a:r>
            <a:r>
              <a:rPr lang="fr-FR" baseline="0" dirty="0" smtClean="0"/>
              <a:t>. micro/</a:t>
            </a:r>
            <a:r>
              <a:rPr lang="fr-FR" baseline="0" dirty="0" err="1" smtClean="0"/>
              <a:t>meso</a:t>
            </a:r>
            <a:r>
              <a:rPr lang="fr-FR" baseline="0" dirty="0" smtClean="0"/>
              <a:t>/macro graph).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first microfinance programme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allowed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capacity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building of local microfinance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actors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the second one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aims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developing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inclusive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financial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systems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adapted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the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needs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</a:t>
            </a:r>
            <a:r>
              <a:rPr lang="fr-FR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poor</a:t>
            </a:r>
            <a:r>
              <a:rPr lang="fr-FR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baseline="0" dirty="0" smtClean="0"/>
              <a:t>As a « microfinance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 » programme,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clearly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focused</a:t>
            </a:r>
            <a:r>
              <a:rPr lang="fr-FR" baseline="0" dirty="0" smtClean="0"/>
              <a:t> on the impact of </a:t>
            </a:r>
            <a:r>
              <a:rPr lang="fr-FR" baseline="0" dirty="0" err="1" smtClean="0"/>
              <a:t>its</a:t>
            </a:r>
            <a:r>
              <a:rPr lang="fr-FR" baseline="0" dirty="0" smtClean="0"/>
              <a:t> actions.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As a « </a:t>
            </a:r>
            <a:r>
              <a:rPr lang="fr-FR" baseline="0" dirty="0" err="1" smtClean="0"/>
              <a:t>development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oriented</a:t>
            </a:r>
            <a:r>
              <a:rPr lang="fr-FR" baseline="0" dirty="0" smtClean="0"/>
              <a:t> » programme,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aims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paving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others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reaching</a:t>
            </a:r>
            <a:r>
              <a:rPr lang="fr-FR" baseline="0" dirty="0" smtClean="0"/>
              <a:t> to the more </a:t>
            </a:r>
            <a:r>
              <a:rPr lang="fr-FR" baseline="0" dirty="0" err="1" smtClean="0"/>
              <a:t>vulnerable</a:t>
            </a:r>
            <a:r>
              <a:rPr lang="fr-FR" baseline="0" dirty="0" smtClean="0"/>
              <a:t> populations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As a </a:t>
            </a:r>
            <a:r>
              <a:rPr lang="fr-FR" baseline="0" dirty="0" err="1" smtClean="0"/>
              <a:t>follow</a:t>
            </a:r>
            <a:r>
              <a:rPr lang="fr-FR" baseline="0" dirty="0" smtClean="0"/>
              <a:t> up programme, </a:t>
            </a:r>
            <a:r>
              <a:rPr lang="fr-FR" baseline="0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designed</a:t>
            </a:r>
            <a:r>
              <a:rPr lang="fr-FR" dirty="0" smtClean="0"/>
              <a:t> </a:t>
            </a:r>
            <a:r>
              <a:rPr lang="fr-FR" dirty="0" err="1" smtClean="0"/>
              <a:t>according</a:t>
            </a:r>
            <a:r>
              <a:rPr lang="fr-FR" dirty="0" smtClean="0"/>
              <a:t> to the </a:t>
            </a:r>
            <a:r>
              <a:rPr lang="fr-FR" dirty="0" err="1" smtClean="0"/>
              <a:t>lessons</a:t>
            </a:r>
            <a:r>
              <a:rPr lang="fr-FR" dirty="0" smtClean="0"/>
              <a:t> </a:t>
            </a:r>
            <a:r>
              <a:rPr lang="fr-FR" dirty="0" err="1" smtClean="0"/>
              <a:t>learned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Programme I AND</a:t>
            </a:r>
            <a:r>
              <a:rPr lang="fr-FR" baseline="0" dirty="0" smtClean="0"/>
              <a:t> the new </a:t>
            </a:r>
            <a:r>
              <a:rPr lang="fr-FR" baseline="0" dirty="0" err="1" smtClean="0"/>
              <a:t>environment</a:t>
            </a:r>
            <a:r>
              <a:rPr lang="fr-FR" baseline="0" dirty="0" smtClean="0"/>
              <a:t> of the microfinance </a:t>
            </a:r>
            <a:r>
              <a:rPr lang="fr-FR" baseline="0" dirty="0" err="1" smtClean="0"/>
              <a:t>sector</a:t>
            </a:r>
            <a:r>
              <a:rPr lang="fr-FR" baseline="0" dirty="0" smtClean="0"/>
              <a:t>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err="1" smtClean="0"/>
              <a:t>Implementing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methods</a:t>
            </a:r>
            <a:endParaRPr lang="fr-FR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03565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A7BDB-55AE-2940-9BB0-BE0434FD323F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429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1C11-D03B-6845-8403-D93C0D2BF240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2256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B5E3-FC5A-5840-816A-14EEA9EA8BBA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415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8BD5F-791E-7441-8E39-7BFF408E38FE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8983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chemise bleu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23825"/>
            <a:ext cx="9144000" cy="698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980502"/>
            <a:ext cx="6400800" cy="1771650"/>
          </a:xfrm>
        </p:spPr>
        <p:txBody>
          <a:bodyPr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News Gothic MT"/>
                <a:cs typeface="News Gothic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282457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chemise bleu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23825"/>
            <a:ext cx="9144000" cy="698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980502"/>
            <a:ext cx="6400800" cy="1771650"/>
          </a:xfrm>
        </p:spPr>
        <p:txBody>
          <a:bodyPr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News Gothic MT"/>
                <a:cs typeface="News Gothic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93039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6" descr="ENTET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2738" y="0"/>
            <a:ext cx="7559675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2747445"/>
            <a:ext cx="7772400" cy="1362075"/>
          </a:xfrm>
        </p:spPr>
        <p:txBody>
          <a:bodyPr/>
          <a:lstStyle>
            <a:lvl1pPr algn="ctr">
              <a:defRPr sz="4000" b="1" cap="all">
                <a:solidFill>
                  <a:srgbClr val="3F073A"/>
                </a:solidFill>
                <a:latin typeface="News Gothic MT"/>
                <a:cs typeface="News Gothic M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48CA8-D950-42CE-9C52-3928E06BE8B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7356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oiseau gris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2738" y="0"/>
            <a:ext cx="7559675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0"/>
            <a:ext cx="8685214" cy="1143000"/>
          </a:xfrm>
        </p:spPr>
        <p:txBody>
          <a:bodyPr>
            <a:normAutofit/>
          </a:bodyPr>
          <a:lstStyle>
            <a:lvl1pPr algn="l">
              <a:defRPr sz="3600" cap="all">
                <a:solidFill>
                  <a:srgbClr val="005F8B"/>
                </a:solidFill>
                <a:latin typeface="News Gothic MT"/>
                <a:cs typeface="News Gothic MT"/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>
                <a:srgbClr val="005F8B"/>
              </a:buClr>
              <a:buFont typeface="Wingdings" charset="2"/>
              <a:buChar char="ü"/>
              <a:defRPr>
                <a:latin typeface="News Gothic MT"/>
                <a:cs typeface="News Gothic MT"/>
              </a:defRPr>
            </a:lvl1pPr>
            <a:lvl2pPr>
              <a:defRPr>
                <a:latin typeface="News Gothic MT"/>
                <a:cs typeface="News Gothic MT"/>
              </a:defRPr>
            </a:lvl2pPr>
            <a:lvl3pPr marL="914400" indent="0">
              <a:buFont typeface="Wingdings" charset="0"/>
              <a:buNone/>
              <a:defRPr>
                <a:latin typeface="News Gothic MT"/>
                <a:cs typeface="News Gothic MT"/>
              </a:defRPr>
            </a:lvl3pPr>
            <a:lvl4pPr marL="1714500" indent="-342900">
              <a:buFont typeface="Arial"/>
              <a:buChar char="•"/>
              <a:defRPr>
                <a:latin typeface="News Gothic MT"/>
                <a:cs typeface="News Gothic MT"/>
              </a:defRPr>
            </a:lvl4pPr>
            <a:lvl5pPr marL="1828800" indent="0">
              <a:buFont typeface="Wingdings" charset="0"/>
              <a:buNone/>
              <a:defRPr>
                <a:latin typeface="News Gothic MT"/>
                <a:cs typeface="News Gothic MT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&gt; Troisième niveau</a:t>
            </a:r>
          </a:p>
          <a:p>
            <a:pPr lvl="3"/>
            <a:r>
              <a:rPr lang="fr-FR" dirty="0" smtClean="0"/>
              <a:t>Quatrième niveau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latin typeface="EideticModern-Regular"/>
                <a:cs typeface="EideticModern-Regular"/>
              </a:defRPr>
            </a:lvl1pPr>
          </a:lstStyle>
          <a:p>
            <a:pPr>
              <a:defRPr/>
            </a:pPr>
            <a:fld id="{6E0559BC-FE42-454B-A444-A8CD5BCB959E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6953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" descr="chemise bleu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56662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FF4229-B2BF-4E50-807C-AFA0BDB11C25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948C7-117D-4AB6-B28D-45EA4F95ABF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098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43D55F-D3A2-45F8-A550-67DF06BEE453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8C2E6-F88E-43EE-8750-F7A5F50314C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080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D14254-A811-4B09-B5D0-1E4D913FF303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E270E-AA4F-4C18-9765-C0544BC74B1C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79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25566-3EE5-654F-82D3-962341A6BD29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290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09630D-EB34-4E07-9C5C-CA3008F09314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87849-FBFC-42EF-A955-6B00EF2D4AE5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5645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9201EF-8590-4DF5-9E50-8DA7E4F36E0E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85F14-FA94-40DB-A0F4-C29F4B793BC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4488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D9A2EF1-09C3-486C-94B4-38D3E7CEB29D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15C2D-2F83-4834-9CE5-9A37F61D0DCA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5372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2B2333-3921-4DEB-99CE-33641BFD7171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AF8C-2F43-4057-BD7A-C2DEED15020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2284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52190A-1AAC-4E17-8E47-F05AE80C524F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31/05/2009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803775" y="4821238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C715A-49FC-4811-B1D0-B3619D20C5C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60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D11-EFA7-0D48-A1CF-E348B715DDF1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818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5774-FBD1-594E-80CE-A80BEA796BAD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757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3C299-5517-9542-8E38-0DF67C1078F8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186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23E5-28AB-1340-B7C7-79D9369CB850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85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CB20-3085-644B-A766-E805527F1563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352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AB02-4BEB-BF44-ACB8-E73D65B7F022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981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9DEC-1459-1D41-A605-B14C8DDC6ECB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195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ECB45-9D05-4442-965D-F29C5179553D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733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126163"/>
            <a:ext cx="2133600" cy="595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50996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9CD998-0B54-44D4-9902-1FEDBB17499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0" name="Image 11" descr="acplogo.eps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57200" y="6154738"/>
            <a:ext cx="781050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Image 13" descr="EU logo.jp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854950" y="6148388"/>
            <a:ext cx="8509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2071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jpeg"/><Relationship Id="rId5" Type="http://schemas.microsoft.com/office/2007/relationships/hdphoto" Target="../media/hdphoto1.wdp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4377" y="3068960"/>
            <a:ext cx="6400800" cy="1584176"/>
          </a:xfrm>
        </p:spPr>
        <p:txBody>
          <a:bodyPr>
            <a:normAutofit/>
          </a:bodyPr>
          <a:lstStyle/>
          <a:p>
            <a:r>
              <a:rPr lang="fr-FR" sz="2800" dirty="0">
                <a:latin typeface="EideticModern-Bold"/>
              </a:rPr>
              <a:t>MICROFINANCE </a:t>
            </a:r>
            <a:br>
              <a:rPr lang="fr-FR" sz="2800" dirty="0">
                <a:latin typeface="EideticModern-Bold"/>
              </a:rPr>
            </a:br>
            <a:r>
              <a:rPr lang="fr-FR" sz="2800" dirty="0">
                <a:latin typeface="EideticModern-Bold"/>
              </a:rPr>
              <a:t>&amp; CLIMATE </a:t>
            </a:r>
            <a:r>
              <a:rPr lang="fr-FR" sz="2800" dirty="0" smtClean="0">
                <a:latin typeface="EideticModern-Bold"/>
              </a:rPr>
              <a:t>CHANGE</a:t>
            </a:r>
          </a:p>
          <a:p>
            <a:r>
              <a:rPr lang="fr-FR" sz="2800" dirty="0" smtClean="0">
                <a:latin typeface="EideticModern-Bold"/>
              </a:rPr>
              <a:t>-PRESENTATION-</a:t>
            </a:r>
            <a:endParaRPr lang="en-GB" sz="2800" dirty="0">
              <a:latin typeface="EideticModern-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4377" y="4653136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EideticModern "/>
              </a:rPr>
              <a:t>The GCCA Intra-ACP Programme</a:t>
            </a: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EideticModern "/>
              </a:rPr>
              <a:t>Second Regional Technical Meeting</a:t>
            </a: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EideticModern "/>
              </a:rPr>
              <a:t>May 6</a:t>
            </a:r>
            <a:r>
              <a:rPr lang="en-GB" sz="2400" baseline="30000" dirty="0" smtClean="0">
                <a:solidFill>
                  <a:schemeClr val="bg1"/>
                </a:solidFill>
                <a:latin typeface="EideticModern "/>
              </a:rPr>
              <a:t>th</a:t>
            </a:r>
            <a:r>
              <a:rPr lang="en-GB" sz="2400" dirty="0" smtClean="0">
                <a:solidFill>
                  <a:schemeClr val="bg1"/>
                </a:solidFill>
                <a:latin typeface="EideticModern "/>
              </a:rPr>
              <a:t>, 2014</a:t>
            </a:r>
            <a:endParaRPr lang="en-GB" sz="2400" dirty="0">
              <a:solidFill>
                <a:schemeClr val="bg1"/>
              </a:solidFill>
              <a:latin typeface="EideticModern "/>
            </a:endParaRPr>
          </a:p>
        </p:txBody>
      </p:sp>
      <p:pic>
        <p:nvPicPr>
          <p:cNvPr id="4" name="Image 4" descr="acplogo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154738"/>
            <a:ext cx="781050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1"/>
          <p:cNvSpPr txBox="1">
            <a:spLocks noChangeArrowheads="1"/>
          </p:cNvSpPr>
          <p:nvPr/>
        </p:nvSpPr>
        <p:spPr bwMode="auto">
          <a:xfrm>
            <a:off x="1358900" y="6370638"/>
            <a:ext cx="6243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A programme </a:t>
            </a:r>
            <a:r>
              <a:rPr lang="fr-FR" sz="1400" i="1" dirty="0" err="1">
                <a:solidFill>
                  <a:schemeClr val="bg1"/>
                </a:solidFill>
                <a:latin typeface="Calibri" pitchFamily="34" charset="0"/>
              </a:rPr>
              <a:t>financed</a:t>
            </a:r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 by the </a:t>
            </a:r>
            <a:r>
              <a:rPr lang="fr-FR" sz="1400" i="1" dirty="0" err="1">
                <a:solidFill>
                  <a:schemeClr val="bg1"/>
                </a:solidFill>
                <a:latin typeface="Calibri" pitchFamily="34" charset="0"/>
              </a:rPr>
              <a:t>European</a:t>
            </a:r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 Union and </a:t>
            </a:r>
            <a:r>
              <a:rPr lang="fr-FR" sz="1400" i="1" dirty="0" err="1">
                <a:solidFill>
                  <a:schemeClr val="bg1"/>
                </a:solidFill>
                <a:latin typeface="Calibri" pitchFamily="34" charset="0"/>
              </a:rPr>
              <a:t>managed</a:t>
            </a:r>
            <a:r>
              <a:rPr lang="fr-FR" sz="1400" i="1" dirty="0">
                <a:solidFill>
                  <a:schemeClr val="bg1"/>
                </a:solidFill>
                <a:latin typeface="Calibri" pitchFamily="34" charset="0"/>
              </a:rPr>
              <a:t> by the ACP </a:t>
            </a:r>
            <a:r>
              <a:rPr lang="fr-FR" sz="1400" i="1" dirty="0" err="1">
                <a:solidFill>
                  <a:schemeClr val="bg1"/>
                </a:solidFill>
                <a:latin typeface="Calibri" pitchFamily="34" charset="0"/>
              </a:rPr>
              <a:t>Secretariat</a:t>
            </a:r>
            <a:endParaRPr lang="fr-FR" sz="1400" i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" name="Image 6" descr="EU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4950" y="6148388"/>
            <a:ext cx="8509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0054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PARTNERSHIPS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Image 7" descr="Pic4 Haiti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345" r="2485"/>
          <a:stretch/>
        </p:blipFill>
        <p:spPr>
          <a:xfrm>
            <a:off x="6372199" y="4792354"/>
            <a:ext cx="2544001" cy="1903711"/>
          </a:xfrm>
          <a:prstGeom prst="rect">
            <a:avLst/>
          </a:prstGeom>
        </p:spPr>
      </p:pic>
      <p:sp>
        <p:nvSpPr>
          <p:cNvPr id="11" name="Bouton d'action : Personnalisé 10">
            <a:hlinkClick r:id="" action="ppaction://noaction" highlightClick="1"/>
          </p:cNvPr>
          <p:cNvSpPr/>
          <p:nvPr/>
        </p:nvSpPr>
        <p:spPr>
          <a:xfrm>
            <a:off x="3203848" y="5877272"/>
            <a:ext cx="2592288" cy="980728"/>
          </a:xfrm>
          <a:prstGeom prst="actionButtonBlank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066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066" y="2801062"/>
            <a:ext cx="2544001" cy="1908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88184" y="855590"/>
            <a:ext cx="6048671" cy="532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/>
            <a:r>
              <a:rPr lang="en-GB" sz="2200" dirty="0" smtClean="0"/>
              <a:t>1/ The </a:t>
            </a:r>
            <a:r>
              <a:rPr lang="en-GB" sz="2200" dirty="0"/>
              <a:t>MSME investment fund for Sub-Saharan Africa (REGMIFA</a:t>
            </a:r>
            <a:r>
              <a:rPr lang="en-GB" sz="2200" dirty="0" smtClean="0"/>
              <a:t>)</a:t>
            </a:r>
          </a:p>
          <a:p>
            <a:pPr marL="171450" lvl="0" indent="-171450"/>
            <a:r>
              <a:rPr lang="en-GB" sz="2200" b="1" dirty="0"/>
              <a:t>	</a:t>
            </a:r>
            <a:r>
              <a:rPr lang="en-GB" sz="2200" b="1" dirty="0" smtClean="0"/>
              <a:t>	</a:t>
            </a:r>
            <a:r>
              <a:rPr lang="en-GB" b="1" dirty="0" smtClean="0"/>
              <a:t>&gt; </a:t>
            </a:r>
            <a:r>
              <a:rPr lang="en-GB" b="1" dirty="0" err="1" smtClean="0"/>
              <a:t>KfW</a:t>
            </a:r>
            <a:endParaRPr lang="en-GB" b="1" dirty="0" smtClean="0"/>
          </a:p>
          <a:p>
            <a:pPr marL="171450" lvl="0" indent="-171450"/>
            <a:endParaRPr lang="en-GB" sz="1200" dirty="0"/>
          </a:p>
          <a:p>
            <a:pPr marL="171450" lvl="0" indent="-171450"/>
            <a:r>
              <a:rPr lang="en-GB" sz="2200" dirty="0" smtClean="0"/>
              <a:t>2/ The </a:t>
            </a:r>
            <a:r>
              <a:rPr lang="en-GB" sz="2200" dirty="0" err="1"/>
              <a:t>Carib</a:t>
            </a:r>
            <a:r>
              <a:rPr lang="en-GB" sz="2200" dirty="0"/>
              <a:t>-Cap programme for the development of microfinance in the </a:t>
            </a:r>
            <a:r>
              <a:rPr lang="en-GB" sz="2200" dirty="0" smtClean="0"/>
              <a:t>Caribbean</a:t>
            </a:r>
          </a:p>
          <a:p>
            <a:pPr marL="171450" lvl="0" indent="-171450"/>
            <a:r>
              <a:rPr lang="en-GB" sz="2200" dirty="0" smtClean="0"/>
              <a:t>		</a:t>
            </a:r>
            <a:r>
              <a:rPr lang="en-GB" dirty="0" smtClean="0"/>
              <a:t>&gt;</a:t>
            </a:r>
            <a:r>
              <a:rPr lang="en-GB" sz="2200" dirty="0" smtClean="0"/>
              <a:t> </a:t>
            </a:r>
            <a:r>
              <a:rPr lang="en-GB" dirty="0" smtClean="0"/>
              <a:t>Inter</a:t>
            </a:r>
            <a:r>
              <a:rPr lang="en-GB" dirty="0"/>
              <a:t>-American Development Bank (</a:t>
            </a:r>
            <a:r>
              <a:rPr lang="en-GB" b="1" dirty="0"/>
              <a:t>IADB</a:t>
            </a:r>
            <a:r>
              <a:rPr lang="en-GB" dirty="0" smtClean="0"/>
              <a:t>)</a:t>
            </a:r>
          </a:p>
          <a:p>
            <a:pPr marL="171450" lvl="0" indent="-171450"/>
            <a:endParaRPr lang="en-GB" sz="1200" dirty="0" smtClean="0"/>
          </a:p>
          <a:p>
            <a:pPr marL="171450" lvl="0" indent="-171450"/>
            <a:r>
              <a:rPr lang="en-GB" sz="2200" dirty="0" smtClean="0"/>
              <a:t>3/ The </a:t>
            </a:r>
            <a:r>
              <a:rPr lang="en-GB" sz="2200" dirty="0"/>
              <a:t>Pacific Financial Inclusion Programme (PFIP) in the </a:t>
            </a:r>
            <a:r>
              <a:rPr lang="en-GB" sz="2200" dirty="0" smtClean="0"/>
              <a:t>Pacific</a:t>
            </a:r>
          </a:p>
          <a:p>
            <a:pPr marL="171450" lvl="0" indent="-171450"/>
            <a:r>
              <a:rPr lang="en-GB" b="1" dirty="0"/>
              <a:t>	</a:t>
            </a:r>
            <a:r>
              <a:rPr lang="en-GB" b="1" dirty="0" smtClean="0"/>
              <a:t>	&gt; UNDP UNCDF</a:t>
            </a:r>
            <a:endParaRPr lang="en-GB" dirty="0" smtClean="0"/>
          </a:p>
          <a:p>
            <a:pPr marL="171450" lvl="0" indent="-171450"/>
            <a:endParaRPr lang="en-GB" sz="1200" dirty="0"/>
          </a:p>
          <a:p>
            <a:pPr marL="171450" lvl="0" indent="-171450"/>
            <a:r>
              <a:rPr lang="en-GB" sz="2200" dirty="0" smtClean="0"/>
              <a:t>4/ </a:t>
            </a:r>
            <a:r>
              <a:rPr lang="en-GB" sz="2200" dirty="0"/>
              <a:t>Efficiency and transparency of local markets</a:t>
            </a:r>
          </a:p>
          <a:p>
            <a:pPr lvl="0"/>
            <a:r>
              <a:rPr lang="en-GB" dirty="0"/>
              <a:t>	&gt; Consultative Group to Assist the Poor (</a:t>
            </a:r>
            <a:r>
              <a:rPr lang="en-GB" b="1" dirty="0"/>
              <a:t>CGAP</a:t>
            </a:r>
            <a:r>
              <a:rPr lang="en-GB" dirty="0"/>
              <a:t>)</a:t>
            </a:r>
          </a:p>
          <a:p>
            <a:pPr lvl="0"/>
            <a:endParaRPr lang="en-GB" sz="1200" dirty="0"/>
          </a:p>
          <a:p>
            <a:pPr marL="171450" indent="-171450"/>
            <a:r>
              <a:rPr lang="en-GB" sz="2200" dirty="0" smtClean="0"/>
              <a:t>5/ </a:t>
            </a:r>
            <a:r>
              <a:rPr lang="en-GB" sz="2200" dirty="0"/>
              <a:t>Training of ACP policymakers and practitioners </a:t>
            </a:r>
          </a:p>
          <a:p>
            <a:pPr marL="171450" indent="-171450"/>
            <a:r>
              <a:rPr lang="en-GB" dirty="0"/>
              <a:t>		&gt; International Training </a:t>
            </a:r>
            <a:r>
              <a:rPr lang="en-GB" dirty="0" err="1"/>
              <a:t>Center</a:t>
            </a:r>
            <a:r>
              <a:rPr lang="en-GB" dirty="0"/>
              <a:t> of the International Labour Organisation (</a:t>
            </a:r>
            <a:r>
              <a:rPr lang="en-GB" b="1" dirty="0"/>
              <a:t>ITC ILO</a:t>
            </a:r>
            <a:r>
              <a:rPr lang="en-GB" dirty="0"/>
              <a:t>)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Image 2" descr="085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" t="29105" r="17506" b="24157"/>
          <a:stretch/>
        </p:blipFill>
        <p:spPr>
          <a:xfrm>
            <a:off x="6392067" y="836712"/>
            <a:ext cx="2544000" cy="1940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000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Grantees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4680520"/>
          </a:xfrm>
        </p:spPr>
        <p:txBody>
          <a:bodyPr>
            <a:no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arenR"/>
            </a:pPr>
            <a:r>
              <a:rPr lang="en-GB" sz="1800" dirty="0" smtClean="0">
                <a:latin typeface="+mn-lt"/>
              </a:rPr>
              <a:t>PAMIGA (“</a:t>
            </a:r>
            <a:r>
              <a:rPr lang="en-GB" sz="1800" dirty="0" err="1" smtClean="0">
                <a:latin typeface="+mn-lt"/>
              </a:rPr>
              <a:t>Groupe</a:t>
            </a:r>
            <a:r>
              <a:rPr lang="en-GB" sz="1800" dirty="0" smtClean="0">
                <a:latin typeface="+mn-lt"/>
              </a:rPr>
              <a:t> Microfinance Participative en </a:t>
            </a:r>
            <a:r>
              <a:rPr lang="en-GB" sz="1800" dirty="0" err="1" smtClean="0">
                <a:latin typeface="+mn-lt"/>
              </a:rPr>
              <a:t>Afrique</a:t>
            </a:r>
            <a:r>
              <a:rPr lang="en-GB" sz="1800" dirty="0" smtClean="0">
                <a:latin typeface="+mn-lt"/>
              </a:rPr>
              <a:t>”)</a:t>
            </a:r>
          </a:p>
          <a:p>
            <a:pPr marL="285750" lvl="1" indent="0">
              <a:buClr>
                <a:schemeClr val="tx1"/>
              </a:buClr>
              <a:buNone/>
            </a:pPr>
            <a:r>
              <a:rPr lang="en-GB" sz="1600" b="1" dirty="0" smtClean="0">
                <a:latin typeface="+mn-lt"/>
              </a:rPr>
              <a:t>Financial products responding to climate change: </a:t>
            </a:r>
            <a:r>
              <a:rPr lang="en-GB" sz="1600" dirty="0" smtClean="0">
                <a:latin typeface="+mn-lt"/>
              </a:rPr>
              <a:t>In Cameroon and Tanzania , “Lighting Loans” finance house-hold solar kits and “Energy Loans” finance larger scale </a:t>
            </a:r>
            <a:r>
              <a:rPr lang="en-GB" sz="1600" dirty="0" err="1" smtClean="0">
                <a:latin typeface="+mn-lt"/>
              </a:rPr>
              <a:t>photovatalic</a:t>
            </a:r>
            <a:r>
              <a:rPr lang="en-GB" sz="1600" dirty="0" smtClean="0">
                <a:latin typeface="+mn-lt"/>
              </a:rPr>
              <a:t> systems.</a:t>
            </a:r>
            <a:endParaRPr lang="en-GB" sz="2000" dirty="0" smtClean="0">
              <a:latin typeface="+mn-lt"/>
            </a:endParaRPr>
          </a:p>
          <a:p>
            <a:pPr>
              <a:buClr>
                <a:schemeClr val="tx1"/>
              </a:buClr>
              <a:buFont typeface="+mj-lt"/>
              <a:buAutoNum type="arabicParenR"/>
            </a:pPr>
            <a:r>
              <a:rPr lang="en-GB" sz="1800" dirty="0" err="1" smtClean="0">
                <a:latin typeface="+mn-lt"/>
              </a:rPr>
              <a:t>Microfinanza</a:t>
            </a:r>
            <a:r>
              <a:rPr lang="en-GB" sz="2900" dirty="0" smtClean="0">
                <a:latin typeface="+mn-lt"/>
              </a:rPr>
              <a:t> </a:t>
            </a:r>
          </a:p>
          <a:p>
            <a:pPr marL="285750" lvl="1" indent="0">
              <a:buClr>
                <a:schemeClr val="tx1"/>
              </a:buClr>
              <a:buNone/>
            </a:pPr>
            <a:r>
              <a:rPr lang="en-GB" sz="1600" b="1" dirty="0" smtClean="0">
                <a:latin typeface="+mn-lt"/>
              </a:rPr>
              <a:t>Eco-friendly projects:  </a:t>
            </a:r>
            <a:r>
              <a:rPr lang="en-GB" sz="1600" dirty="0" smtClean="0">
                <a:latin typeface="+mn-lt"/>
              </a:rPr>
              <a:t>Distribution of clean stoves, Development of solar-powered desalination system, Promotion of portable solar channels offering pay-per-use energy, Introduction of technology used to increase water hygiene and recover finite water nutrients, Collection of BIOGAS for use at the house-hold level.</a:t>
            </a:r>
            <a:endParaRPr lang="en-GB" sz="2100" dirty="0" smtClean="0">
              <a:latin typeface="+mn-lt"/>
            </a:endParaRPr>
          </a:p>
          <a:p>
            <a:pPr>
              <a:lnSpc>
                <a:spcPct val="150000"/>
              </a:lnSpc>
              <a:buClr>
                <a:schemeClr val="tx1"/>
              </a:buClr>
              <a:buFont typeface="+mj-lt"/>
              <a:buAutoNum type="arabicParenR"/>
            </a:pPr>
            <a:r>
              <a:rPr lang="en-GB" sz="1800" dirty="0" smtClean="0">
                <a:latin typeface="+mn-lt"/>
              </a:rPr>
              <a:t>Care Nederland</a:t>
            </a:r>
          </a:p>
          <a:p>
            <a:pPr marL="273050" indent="0">
              <a:buClr>
                <a:schemeClr val="tx1"/>
              </a:buClr>
              <a:buNone/>
            </a:pPr>
            <a:r>
              <a:rPr lang="en-GB" sz="1600" b="1" dirty="0" smtClean="0">
                <a:latin typeface="+mn-lt"/>
              </a:rPr>
              <a:t>Partnerships supporting ecological initiatives: </a:t>
            </a:r>
            <a:r>
              <a:rPr lang="en-GB" sz="1600" dirty="0" smtClean="0">
                <a:latin typeface="+mn-lt"/>
              </a:rPr>
              <a:t>In Sierra Leone, </a:t>
            </a:r>
            <a:r>
              <a:rPr lang="en-GB" sz="1600" dirty="0" err="1" smtClean="0">
                <a:latin typeface="+mn-lt"/>
              </a:rPr>
              <a:t>Stiching</a:t>
            </a:r>
            <a:r>
              <a:rPr lang="en-GB" sz="1600" dirty="0" smtClean="0">
                <a:latin typeface="+mn-lt"/>
              </a:rPr>
              <a:t> Care Nederland partners with Mankind Activity for Development Accreditation Movement (MADAM), who is implementing the EU-funded Sustainable Agricultural Development Project. </a:t>
            </a:r>
          </a:p>
          <a:p>
            <a:pPr lvl="0">
              <a:lnSpc>
                <a:spcPct val="150000"/>
              </a:lnSpc>
              <a:buClr>
                <a:prstClr val="black"/>
              </a:buClr>
              <a:buFont typeface="+mj-lt"/>
              <a:buAutoNum type="arabicParenR" startAt="4"/>
            </a:pPr>
            <a:r>
              <a:rPr lang="en-GB" sz="1800" dirty="0" smtClean="0">
                <a:solidFill>
                  <a:prstClr val="black"/>
                </a:solidFill>
                <a:latin typeface="+mn-lt"/>
              </a:rPr>
              <a:t>Irish League of Credit Unions Foundation (ILCUF)</a:t>
            </a:r>
          </a:p>
          <a:p>
            <a:pPr marL="273050" lvl="0" indent="0">
              <a:buClr>
                <a:prstClr val="black"/>
              </a:buClr>
              <a:buNone/>
            </a:pPr>
            <a:r>
              <a:rPr lang="en-GB" sz="1600" b="1" dirty="0" smtClean="0">
                <a:solidFill>
                  <a:prstClr val="black"/>
                </a:solidFill>
                <a:latin typeface="+mn-lt"/>
              </a:rPr>
              <a:t>Responsible Approach: </a:t>
            </a:r>
            <a:r>
              <a:rPr lang="en-GB" sz="1600" dirty="0" smtClean="0">
                <a:solidFill>
                  <a:prstClr val="black"/>
                </a:solidFill>
                <a:latin typeface="+mn-lt"/>
              </a:rPr>
              <a:t>ILCUF Apex bodies use and abide by the “Triple Bottom Line” approach.</a:t>
            </a:r>
            <a:endParaRPr lang="en-GB" sz="1600" b="1" dirty="0">
              <a:solidFill>
                <a:prstClr val="black"/>
              </a:solidFill>
              <a:latin typeface="+mn-lt"/>
            </a:endParaRPr>
          </a:p>
          <a:p>
            <a:pPr marL="273050" indent="0">
              <a:buClr>
                <a:schemeClr val="tx1"/>
              </a:buClr>
              <a:buNone/>
            </a:pPr>
            <a:endParaRPr lang="en-GB" sz="2100" dirty="0" smtClean="0">
              <a:latin typeface="+mn-lt"/>
            </a:endParaRPr>
          </a:p>
          <a:p>
            <a:pPr marL="273050" indent="0">
              <a:buClr>
                <a:schemeClr val="tx1"/>
              </a:buClr>
              <a:buNone/>
            </a:pPr>
            <a:endParaRPr lang="en-GB" sz="2100" dirty="0" smtClean="0">
              <a:latin typeface="+mn-lt"/>
            </a:endParaRPr>
          </a:p>
          <a:p>
            <a:pPr marL="730250">
              <a:buClr>
                <a:schemeClr val="tx1"/>
              </a:buClr>
              <a:buFont typeface="+mj-lt"/>
              <a:buAutoNum type="arabicParenR"/>
            </a:pPr>
            <a:endParaRPr lang="en-GB" sz="2000" b="1" dirty="0" smtClean="0">
              <a:latin typeface="+mn-lt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GB" sz="2400" dirty="0" smtClean="0">
                <a:latin typeface="+mn-lt"/>
              </a:rPr>
              <a:t>	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arenR"/>
            </a:pPr>
            <a:endParaRPr lang="en-GB" sz="2400" b="1" dirty="0" smtClean="0">
              <a:latin typeface="+mn-lt"/>
            </a:endParaRPr>
          </a:p>
          <a:p>
            <a:pPr marL="800100" lvl="1" indent="-514350">
              <a:buClr>
                <a:schemeClr val="tx1"/>
              </a:buClr>
              <a:buFont typeface="+mj-lt"/>
              <a:buAutoNum type="arabicParenR"/>
            </a:pPr>
            <a:endParaRPr lang="en-GB" sz="2000" dirty="0" smtClean="0">
              <a:latin typeface="+mn-lt"/>
            </a:endParaRPr>
          </a:p>
          <a:p>
            <a:pPr marL="800100" lvl="1" indent="-514350">
              <a:buClr>
                <a:schemeClr val="tx1"/>
              </a:buClr>
              <a:buFont typeface="+mj-lt"/>
              <a:buAutoNum type="arabicParenR"/>
            </a:pPr>
            <a:endParaRPr lang="en-GB" sz="2400" dirty="0" smtClean="0">
              <a:latin typeface="+mn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2BD5545B-745F-DC44-B3F1-44251D578866}" type="datetime1">
              <a:rPr lang="fr-FR" smtClean="0"/>
              <a:pPr/>
              <a:t>31/05/2009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99834" y="1043444"/>
            <a:ext cx="231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12 </a:t>
            </a:r>
            <a:r>
              <a:rPr lang="fr-FR" dirty="0" err="1" smtClean="0"/>
              <a:t>grantees</a:t>
            </a:r>
            <a:r>
              <a:rPr lang="fr-FR" dirty="0" smtClean="0"/>
              <a:t>, </a:t>
            </a:r>
            <a:r>
              <a:rPr lang="fr-FR" dirty="0" err="1" smtClean="0"/>
              <a:t>including</a:t>
            </a:r>
            <a:r>
              <a:rPr lang="fr-FR" dirty="0" smtClean="0"/>
              <a:t>: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19873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Image 3" descr="CHEMISE.pdf"/>
          <p:cNvPicPr>
            <a:picLocks noChangeAspect="1"/>
          </p:cNvPicPr>
          <p:nvPr/>
        </p:nvPicPr>
        <p:blipFill>
          <a:blip r:embed="rId2"/>
          <a:srcRect t="46893"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514408-7C5C-4437-B41E-B32D0F553D73}" type="slidenum">
              <a:rPr lang="fr-FR"/>
              <a:pPr>
                <a:defRPr/>
              </a:pPr>
              <a:t>12</a:t>
            </a:fld>
            <a:endParaRPr lang="fr-FR" dirty="0"/>
          </a:p>
        </p:txBody>
      </p:sp>
      <p:sp>
        <p:nvSpPr>
          <p:cNvPr id="4" name="Titre 10"/>
          <p:cNvSpPr>
            <a:spLocks noGrp="1"/>
          </p:cNvSpPr>
          <p:nvPr>
            <p:ph type="title"/>
          </p:nvPr>
        </p:nvSpPr>
        <p:spPr>
          <a:xfrm>
            <a:off x="728692" y="2492896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 smtClean="0">
                <a:solidFill>
                  <a:schemeClr val="bg1"/>
                </a:solidFill>
              </a:rPr>
              <a:t>THANK YOU</a:t>
            </a:r>
            <a:endParaRPr lang="fr-F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714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 smtClean="0"/>
              <a:t>INDEX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 smtClean="0"/>
              <a:t>MICROFINANCE </a:t>
            </a:r>
          </a:p>
          <a:p>
            <a:pPr lvl="1"/>
            <a:r>
              <a:rPr lang="fr-FR" smtClean="0"/>
              <a:t>Definition</a:t>
            </a:r>
            <a:endParaRPr lang="fr-FR" dirty="0" smtClean="0"/>
          </a:p>
          <a:p>
            <a:pPr lvl="1"/>
            <a:r>
              <a:rPr lang="fr-FR" dirty="0" smtClean="0"/>
              <a:t>Microfinance &amp; </a:t>
            </a:r>
            <a:r>
              <a:rPr lang="fr-FR" dirty="0" err="1" smtClean="0"/>
              <a:t>climate</a:t>
            </a:r>
            <a:r>
              <a:rPr lang="fr-FR" dirty="0" smtClean="0"/>
              <a:t> change</a:t>
            </a:r>
          </a:p>
          <a:p>
            <a:pPr lvl="1"/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microentreprise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1"/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household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1"/>
            <a:endParaRPr lang="fr-FR" dirty="0"/>
          </a:p>
          <a:p>
            <a:pPr marL="0" indent="0">
              <a:buNone/>
            </a:pPr>
            <a:r>
              <a:rPr lang="fr-FR" dirty="0" smtClean="0"/>
              <a:t>ACP/EU MICROFINANCE</a:t>
            </a:r>
            <a:endParaRPr lang="fr-FR" dirty="0"/>
          </a:p>
          <a:p>
            <a:pPr lvl="1"/>
            <a:r>
              <a:rPr lang="fr-FR" dirty="0"/>
              <a:t>About </a:t>
            </a:r>
            <a:r>
              <a:rPr lang="fr-FR" dirty="0" smtClean="0"/>
              <a:t>the Programme</a:t>
            </a:r>
            <a:endParaRPr lang="fr-FR" dirty="0"/>
          </a:p>
          <a:p>
            <a:pPr lvl="1"/>
            <a:r>
              <a:rPr lang="fr-FR" dirty="0" err="1"/>
              <a:t>Partnerships</a:t>
            </a:r>
            <a:endParaRPr lang="fr-FR" dirty="0"/>
          </a:p>
          <a:p>
            <a:pPr lvl="1"/>
            <a:r>
              <a:rPr lang="fr-FR" dirty="0" err="1" smtClean="0"/>
              <a:t>Grantees</a:t>
            </a:r>
            <a:endParaRPr lang="fr-FR" dirty="0" smtClean="0"/>
          </a:p>
          <a:p>
            <a:pPr marL="0" lvl="1" indent="0">
              <a:buNone/>
              <a:tabLst>
                <a:tab pos="88900" algn="l"/>
              </a:tabLst>
            </a:pPr>
            <a:endParaRPr lang="fr-FR" sz="3200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2BD5545B-745F-DC44-B3F1-44251D578866}" type="datetime1">
              <a:rPr lang="fr-FR" smtClean="0"/>
              <a:pPr/>
              <a:t>31/05/2009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7647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img1682-me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277" r="2452"/>
          <a:stretch/>
        </p:blipFill>
        <p:spPr>
          <a:xfrm>
            <a:off x="-2341" y="0"/>
            <a:ext cx="9141395" cy="6858000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1448-4BB3-CE46-9623-784AD2C3CC92}" type="datetime1">
              <a:rPr lang="fr-FR" smtClean="0"/>
              <a:pPr/>
              <a:t>31/05/2009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1" name="Titre 10"/>
          <p:cNvSpPr txBox="1">
            <a:spLocks/>
          </p:cNvSpPr>
          <p:nvPr/>
        </p:nvSpPr>
        <p:spPr>
          <a:xfrm>
            <a:off x="13254" y="188640"/>
            <a:ext cx="5256585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 smtClean="0">
                <a:solidFill>
                  <a:srgbClr val="FF6600"/>
                </a:solidFill>
              </a:rPr>
              <a:t>MICROFINANCE </a:t>
            </a:r>
          </a:p>
        </p:txBody>
      </p:sp>
      <p:pic>
        <p:nvPicPr>
          <p:cNvPr id="12" name="Image 11" descr="EU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011352"/>
            <a:ext cx="932046" cy="633287"/>
          </a:xfrm>
          <a:prstGeom prst="rect">
            <a:avLst/>
          </a:prstGeom>
        </p:spPr>
      </p:pic>
      <p:pic>
        <p:nvPicPr>
          <p:cNvPr id="13" name="Image 12" descr="acp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16" y="5990276"/>
            <a:ext cx="877940" cy="6376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513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ABOUT MICROFINANCE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59" cy="4785395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fr-FR" dirty="0" smtClean="0"/>
              <a:t>Microfinance </a:t>
            </a:r>
            <a:r>
              <a:rPr lang="fr-FR" dirty="0" err="1" smtClean="0"/>
              <a:t>is</a:t>
            </a:r>
            <a:r>
              <a:rPr lang="fr-FR" dirty="0" smtClean="0"/>
              <a:t> the provision of </a:t>
            </a:r>
            <a:r>
              <a:rPr lang="fr-FR" dirty="0" err="1" smtClean="0"/>
              <a:t>financial</a:t>
            </a:r>
            <a:r>
              <a:rPr lang="fr-FR" dirty="0" smtClean="0"/>
              <a:t> services for </a:t>
            </a:r>
            <a:r>
              <a:rPr lang="fr-FR" dirty="0" err="1" smtClean="0"/>
              <a:t>those</a:t>
            </a:r>
            <a:r>
              <a:rPr lang="fr-FR" dirty="0" smtClean="0"/>
              <a:t> </a:t>
            </a:r>
            <a:r>
              <a:rPr lang="fr-FR" dirty="0" err="1" smtClean="0"/>
              <a:t>excluded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formal</a:t>
            </a:r>
            <a:r>
              <a:rPr lang="fr-FR" dirty="0" smtClean="0"/>
              <a:t> </a:t>
            </a:r>
            <a:r>
              <a:rPr lang="fr-FR" dirty="0" err="1" smtClean="0"/>
              <a:t>access</a:t>
            </a:r>
            <a:r>
              <a:rPr lang="fr-FR" dirty="0" smtClean="0"/>
              <a:t> to finance(</a:t>
            </a:r>
            <a:r>
              <a:rPr lang="fr-FR" dirty="0" err="1" smtClean="0"/>
              <a:t>credit</a:t>
            </a:r>
            <a:r>
              <a:rPr lang="fr-FR" dirty="0" smtClean="0"/>
              <a:t>, </a:t>
            </a:r>
            <a:r>
              <a:rPr lang="fr-FR" dirty="0" err="1" smtClean="0"/>
              <a:t>savings</a:t>
            </a:r>
            <a:r>
              <a:rPr lang="fr-FR" dirty="0" smtClean="0"/>
              <a:t>, </a:t>
            </a:r>
            <a:r>
              <a:rPr lang="fr-FR" dirty="0" err="1" smtClean="0"/>
              <a:t>insurance</a:t>
            </a:r>
            <a:r>
              <a:rPr lang="fr-FR" dirty="0" smtClean="0"/>
              <a:t>, etc.)</a:t>
            </a:r>
          </a:p>
          <a:p>
            <a:pPr>
              <a:spcAft>
                <a:spcPts val="600"/>
              </a:spcAft>
            </a:pPr>
            <a:r>
              <a:rPr lang="fr-FR" dirty="0" smtClean="0"/>
              <a:t>As </a:t>
            </a:r>
            <a:r>
              <a:rPr lang="fr-FR" dirty="0"/>
              <a:t>of </a:t>
            </a:r>
            <a:r>
              <a:rPr lang="fr-FR" dirty="0" smtClean="0"/>
              <a:t>2012: </a:t>
            </a:r>
            <a:endParaRPr lang="fr-FR" dirty="0"/>
          </a:p>
          <a:p>
            <a:pPr lvl="1">
              <a:spcAft>
                <a:spcPts val="600"/>
              </a:spcAft>
            </a:pPr>
            <a:r>
              <a:rPr lang="fr-FR" dirty="0" smtClean="0"/>
              <a:t>2.5 </a:t>
            </a:r>
            <a:r>
              <a:rPr lang="fr-FR" dirty="0"/>
              <a:t>billion </a:t>
            </a:r>
            <a:r>
              <a:rPr lang="fr-FR" dirty="0" smtClean="0"/>
              <a:t>people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/>
              <a:t>unbanked</a:t>
            </a:r>
            <a:r>
              <a:rPr lang="fr-FR" dirty="0"/>
              <a:t> (</a:t>
            </a:r>
            <a:r>
              <a:rPr lang="fr-FR" dirty="0" smtClean="0"/>
              <a:t>esp. </a:t>
            </a:r>
            <a:r>
              <a:rPr lang="fr-FR" dirty="0"/>
              <a:t>in ACP countries)</a:t>
            </a:r>
          </a:p>
          <a:p>
            <a:pPr lvl="1">
              <a:spcAft>
                <a:spcPts val="600"/>
              </a:spcAft>
            </a:pPr>
            <a:r>
              <a:rPr lang="fr-FR" dirty="0" smtClean="0"/>
              <a:t>7,000 </a:t>
            </a:r>
            <a:r>
              <a:rPr lang="fr-FR" dirty="0"/>
              <a:t>to 12,000 </a:t>
            </a:r>
            <a:r>
              <a:rPr lang="fr-FR" dirty="0" err="1" smtClean="0"/>
              <a:t>MFIs</a:t>
            </a:r>
            <a:r>
              <a:rPr lang="fr-FR" dirty="0" smtClean="0"/>
              <a:t> </a:t>
            </a:r>
            <a:r>
              <a:rPr lang="fr-FR" dirty="0"/>
              <a:t>serve </a:t>
            </a:r>
            <a:r>
              <a:rPr lang="fr-FR" dirty="0" smtClean="0"/>
              <a:t>over 200 </a:t>
            </a:r>
            <a:r>
              <a:rPr lang="fr-FR" dirty="0"/>
              <a:t>million clients</a:t>
            </a:r>
          </a:p>
          <a:p>
            <a:pPr>
              <a:spcAft>
                <a:spcPts val="600"/>
              </a:spcAft>
            </a:pPr>
            <a:r>
              <a:rPr lang="fr-FR" dirty="0"/>
              <a:t>Microfinance: </a:t>
            </a:r>
            <a:r>
              <a:rPr lang="fr-FR" dirty="0" err="1"/>
              <a:t>Development</a:t>
            </a:r>
            <a:r>
              <a:rPr lang="fr-FR" dirty="0"/>
              <a:t> </a:t>
            </a:r>
            <a:r>
              <a:rPr lang="fr-FR" dirty="0" err="1"/>
              <a:t>tool</a:t>
            </a:r>
            <a:r>
              <a:rPr lang="fr-FR" dirty="0"/>
              <a:t>? Financial instrument? </a:t>
            </a:r>
            <a:r>
              <a:rPr lang="fr-FR" dirty="0" err="1"/>
              <a:t>Both</a:t>
            </a:r>
            <a:r>
              <a:rPr lang="fr-FR" dirty="0"/>
              <a:t>?</a:t>
            </a:r>
          </a:p>
          <a:p>
            <a:pPr>
              <a:spcAft>
                <a:spcPts val="600"/>
              </a:spcAft>
            </a:pPr>
            <a:r>
              <a:rPr lang="fr-FR" dirty="0"/>
              <a:t>T</a:t>
            </a:r>
            <a:r>
              <a:rPr lang="fr-FR" dirty="0" smtClean="0"/>
              <a:t>he triple </a:t>
            </a:r>
            <a:r>
              <a:rPr lang="fr-FR" dirty="0" err="1"/>
              <a:t>bottom</a:t>
            </a:r>
            <a:r>
              <a:rPr lang="fr-FR" dirty="0"/>
              <a:t> line of </a:t>
            </a:r>
            <a:r>
              <a:rPr lang="fr-FR" dirty="0" err="1"/>
              <a:t>responsible</a:t>
            </a:r>
            <a:r>
              <a:rPr lang="fr-FR" dirty="0"/>
              <a:t> </a:t>
            </a:r>
            <a:r>
              <a:rPr lang="fr-FR" dirty="0" smtClean="0"/>
              <a:t>finance: </a:t>
            </a:r>
            <a:r>
              <a:rPr lang="fr-FR" dirty="0"/>
              <a:t>« </a:t>
            </a:r>
            <a:r>
              <a:rPr lang="fr-FR" dirty="0" smtClean="0"/>
              <a:t>profits</a:t>
            </a:r>
            <a:r>
              <a:rPr lang="fr-FR" dirty="0"/>
              <a:t>, people, </a:t>
            </a:r>
            <a:r>
              <a:rPr lang="fr-FR" dirty="0" err="1"/>
              <a:t>planet</a:t>
            </a:r>
            <a:r>
              <a:rPr lang="fr-FR" dirty="0"/>
              <a:t> </a:t>
            </a:r>
            <a:r>
              <a:rPr lang="fr-FR" dirty="0" smtClean="0"/>
              <a:t>»</a:t>
            </a:r>
            <a:r>
              <a:rPr lang="fr-FR" dirty="0"/>
              <a:t>.</a:t>
            </a:r>
            <a:endParaRPr lang="fr-FR" dirty="0" smtClean="0"/>
          </a:p>
          <a:p>
            <a:pPr>
              <a:spcAft>
                <a:spcPts val="600"/>
              </a:spcAft>
            </a:pPr>
            <a:endParaRPr lang="fr-FR" dirty="0" smtClean="0"/>
          </a:p>
          <a:p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3509963" y="6356350"/>
            <a:ext cx="2133600" cy="365125"/>
          </a:xfrm>
        </p:spPr>
        <p:txBody>
          <a:bodyPr/>
          <a:lstStyle/>
          <a:p>
            <a:fld id="{2BD5545B-745F-DC44-B3F1-44251D578866}" type="datetime1">
              <a:rPr lang="fr-FR" smtClean="0"/>
              <a:pPr/>
              <a:t>31/05/2009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8095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apture d’écran 2011-10-10 à 11.54.1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019" b="6777"/>
          <a:stretch/>
        </p:blipFill>
        <p:spPr>
          <a:xfrm>
            <a:off x="268653" y="1700808"/>
            <a:ext cx="8761053" cy="410445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67544" y="5805264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Source: CGAP, Focus Note 53, March 2009. </a:t>
            </a:r>
            <a:endParaRPr lang="fr-FR" sz="1400" i="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MICROFINANCE &amp; CLIMATE CHANGE</a:t>
            </a:r>
            <a:endParaRPr lang="fr-FR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2D825566-3EE5-654F-82D3-962341A6BD29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7544" y="937144"/>
            <a:ext cx="836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Microfinance Institutions are key </a:t>
            </a:r>
            <a:r>
              <a:rPr lang="fr-FR" dirty="0" err="1" smtClean="0"/>
              <a:t>players</a:t>
            </a:r>
            <a:r>
              <a:rPr lang="fr-FR" dirty="0" smtClean="0"/>
              <a:t> in clean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: </a:t>
            </a:r>
            <a:r>
              <a:rPr lang="fr-FR" dirty="0" err="1" smtClean="0"/>
              <a:t>they</a:t>
            </a:r>
            <a:r>
              <a:rPr lang="fr-FR" dirty="0" smtClean="0"/>
              <a:t> have </a:t>
            </a:r>
            <a:r>
              <a:rPr lang="fr-FR" dirty="0"/>
              <a:t>the distribution </a:t>
            </a:r>
            <a:r>
              <a:rPr lang="fr-FR" dirty="0" err="1"/>
              <a:t>channels</a:t>
            </a:r>
            <a:r>
              <a:rPr lang="fr-FR" dirty="0"/>
              <a:t>, </a:t>
            </a:r>
            <a:r>
              <a:rPr lang="fr-FR" dirty="0" err="1"/>
              <a:t>clientele</a:t>
            </a:r>
            <a:r>
              <a:rPr lang="fr-FR" dirty="0"/>
              <a:t>, linkages, </a:t>
            </a:r>
            <a:r>
              <a:rPr lang="fr-FR" dirty="0" err="1"/>
              <a:t>credibility</a:t>
            </a:r>
            <a:r>
              <a:rPr lang="fr-FR" dirty="0"/>
              <a:t>, and </a:t>
            </a:r>
            <a:r>
              <a:rPr lang="fr-FR" dirty="0" err="1"/>
              <a:t>efficiency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enable</a:t>
            </a:r>
            <a:r>
              <a:rPr lang="fr-FR" dirty="0"/>
              <a:t> </a:t>
            </a:r>
            <a:r>
              <a:rPr lang="fr-FR" dirty="0" err="1"/>
              <a:t>them</a:t>
            </a:r>
            <a:r>
              <a:rPr lang="fr-FR" dirty="0"/>
              <a:t> to </a:t>
            </a:r>
            <a:r>
              <a:rPr lang="fr-FR" dirty="0" err="1"/>
              <a:t>reach</a:t>
            </a:r>
            <a:r>
              <a:rPr lang="fr-FR" dirty="0"/>
              <a:t> millions of </a:t>
            </a:r>
            <a:r>
              <a:rPr lang="fr-FR" dirty="0" err="1"/>
              <a:t>poor</a:t>
            </a:r>
            <a:r>
              <a:rPr lang="fr-FR" dirty="0"/>
              <a:t> </a:t>
            </a:r>
            <a:r>
              <a:rPr lang="fr-FR" dirty="0" smtClean="0"/>
              <a:t>people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029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FR" dirty="0"/>
              <a:t>1</a:t>
            </a:r>
            <a:r>
              <a:rPr lang="fr-FR" dirty="0" smtClean="0"/>
              <a:t>/ MICROENTREPRISE support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457200" y="6126163"/>
            <a:ext cx="2133600" cy="595312"/>
          </a:xfrm>
        </p:spPr>
        <p:txBody>
          <a:bodyPr/>
          <a:lstStyle/>
          <a:p>
            <a:fld id="{2D825566-3EE5-654F-82D3-962341A6BD29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7199" y="1052736"/>
            <a:ext cx="850728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sz="2800" dirty="0"/>
              <a:t>A</a:t>
            </a:r>
            <a:r>
              <a:rPr lang="fr-FR" sz="2800" dirty="0" smtClean="0"/>
              <a:t>ctions:</a:t>
            </a:r>
          </a:p>
          <a:p>
            <a:r>
              <a:rPr lang="fr-FR" sz="2800" dirty="0" err="1" smtClean="0"/>
              <a:t>Supporting</a:t>
            </a:r>
            <a:r>
              <a:rPr lang="fr-FR" sz="2800" dirty="0" smtClean="0"/>
              <a:t> </a:t>
            </a:r>
            <a:r>
              <a:rPr lang="fr-FR" sz="2800" dirty="0" err="1" smtClean="0"/>
              <a:t>eco-friendly</a:t>
            </a:r>
            <a:r>
              <a:rPr lang="fr-FR" sz="2800" dirty="0" smtClean="0"/>
              <a:t> </a:t>
            </a:r>
            <a:r>
              <a:rPr lang="fr-FR" sz="2800" dirty="0" err="1" smtClean="0"/>
              <a:t>activities</a:t>
            </a:r>
            <a:r>
              <a:rPr lang="fr-FR" sz="2800" dirty="0" smtClean="0"/>
              <a:t> </a:t>
            </a:r>
            <a:r>
              <a:rPr lang="fr-FR" sz="2800" dirty="0" err="1" smtClean="0"/>
              <a:t>such</a:t>
            </a:r>
            <a:r>
              <a:rPr lang="fr-FR" sz="2800" dirty="0" smtClean="0"/>
              <a:t> as:</a:t>
            </a:r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Sustainable</a:t>
            </a:r>
            <a:r>
              <a:rPr lang="fr-FR" sz="2800" dirty="0" smtClean="0"/>
              <a:t> agriculture,</a:t>
            </a:r>
          </a:p>
          <a:p>
            <a:pPr marL="285750" indent="-285750">
              <a:buFontTx/>
              <a:buChar char="-"/>
            </a:pPr>
            <a:r>
              <a:rPr lang="fr-FR" sz="2800" dirty="0" smtClean="0"/>
              <a:t>Clean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provision and maintenance,</a:t>
            </a:r>
          </a:p>
          <a:p>
            <a:pPr marL="285750" indent="-285750">
              <a:buFontTx/>
              <a:buChar char="-"/>
            </a:pPr>
            <a:r>
              <a:rPr lang="fr-FR" sz="2800" dirty="0" smtClean="0"/>
              <a:t>Clean water </a:t>
            </a:r>
            <a:r>
              <a:rPr lang="fr-FR" sz="2800" dirty="0" err="1" smtClean="0"/>
              <a:t>sustainability</a:t>
            </a:r>
            <a:r>
              <a:rPr lang="fr-FR" sz="2800" dirty="0" smtClean="0"/>
              <a:t>, </a:t>
            </a:r>
          </a:p>
          <a:p>
            <a:pPr marL="285750" indent="-285750">
              <a:buFontTx/>
              <a:buChar char="-"/>
            </a:pPr>
            <a:r>
              <a:rPr lang="fr-FR" sz="2800" dirty="0" smtClean="0"/>
              <a:t>…</a:t>
            </a:r>
          </a:p>
          <a:p>
            <a:endParaRPr lang="fr-FR" sz="2800" dirty="0" smtClean="0"/>
          </a:p>
          <a:p>
            <a:pPr marL="285750" indent="-285750">
              <a:buFont typeface="Arial"/>
              <a:buChar char="•"/>
            </a:pPr>
            <a:r>
              <a:rPr lang="fr-FR" sz="2800" dirty="0" err="1" smtClean="0"/>
              <a:t>Methodology</a:t>
            </a:r>
            <a:r>
              <a:rPr lang="fr-FR" sz="28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Awareness-raising</a:t>
            </a:r>
            <a:r>
              <a:rPr lang="fr-FR" sz="2800" dirty="0" smtClean="0"/>
              <a:t> on </a:t>
            </a:r>
            <a:r>
              <a:rPr lang="fr-FR" sz="2800" dirty="0" err="1" smtClean="0"/>
              <a:t>environmental</a:t>
            </a:r>
            <a:r>
              <a:rPr lang="fr-FR" sz="2800" dirty="0" smtClean="0"/>
              <a:t> issues,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B</a:t>
            </a:r>
            <a:r>
              <a:rPr lang="fr-FR" sz="2800" dirty="0" smtClean="0"/>
              <a:t>usiness </a:t>
            </a:r>
            <a:r>
              <a:rPr lang="fr-FR" sz="2800" dirty="0" err="1" smtClean="0"/>
              <a:t>development</a:t>
            </a:r>
            <a:r>
              <a:rPr lang="fr-FR" sz="2800" dirty="0" smtClean="0"/>
              <a:t> services (BDS),</a:t>
            </a:r>
          </a:p>
          <a:p>
            <a:pPr marL="285750" indent="-285750">
              <a:buFontTx/>
              <a:buChar char="-"/>
            </a:pPr>
            <a:r>
              <a:rPr lang="fr-FR" sz="2800" dirty="0" smtClean="0"/>
              <a:t>Financial </a:t>
            </a:r>
            <a:r>
              <a:rPr lang="fr-FR" sz="2800" dirty="0" err="1" smtClean="0"/>
              <a:t>products</a:t>
            </a:r>
            <a:r>
              <a:rPr lang="fr-FR" sz="2800" dirty="0" smtClean="0"/>
              <a:t> (</a:t>
            </a:r>
            <a:r>
              <a:rPr lang="fr-FR" sz="2800" dirty="0" err="1" smtClean="0"/>
              <a:t>credits</a:t>
            </a:r>
            <a:r>
              <a:rPr lang="fr-FR" sz="2800" dirty="0" smtClean="0"/>
              <a:t>, </a:t>
            </a:r>
            <a:r>
              <a:rPr lang="fr-FR" sz="2800" dirty="0" err="1" smtClean="0"/>
              <a:t>insurances</a:t>
            </a:r>
            <a:r>
              <a:rPr lang="fr-FR" sz="2800" dirty="0" smtClean="0"/>
              <a:t>, </a:t>
            </a:r>
            <a:r>
              <a:rPr lang="fr-FR" sz="2800" dirty="0" err="1" smtClean="0"/>
              <a:t>savings</a:t>
            </a:r>
            <a:r>
              <a:rPr lang="fr-FR" sz="2800" dirty="0" smtClean="0"/>
              <a:t>…)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73471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FR" dirty="0"/>
              <a:t>2</a:t>
            </a:r>
            <a:r>
              <a:rPr lang="fr-FR" dirty="0" smtClean="0"/>
              <a:t>/ HOUSEHOLD support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0" y="6126163"/>
            <a:ext cx="2133600" cy="595312"/>
          </a:xfrm>
        </p:spPr>
        <p:txBody>
          <a:bodyPr/>
          <a:lstStyle/>
          <a:p>
            <a:fld id="{2D825566-3EE5-654F-82D3-962341A6BD29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31/05/2009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9" y="1032123"/>
            <a:ext cx="881888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sz="2800" dirty="0" smtClean="0"/>
              <a:t>Actions</a:t>
            </a:r>
          </a:p>
          <a:p>
            <a:r>
              <a:rPr lang="fr-FR" sz="2800" dirty="0" smtClean="0"/>
              <a:t>Equipment of </a:t>
            </a:r>
            <a:r>
              <a:rPr lang="fr-FR" sz="2800" dirty="0" err="1" smtClean="0"/>
              <a:t>households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Solar</a:t>
            </a:r>
            <a:r>
              <a:rPr lang="fr-FR" sz="2800" dirty="0" smtClean="0"/>
              <a:t> panels, </a:t>
            </a:r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Biogas</a:t>
            </a:r>
            <a:r>
              <a:rPr lang="fr-FR" sz="2800" dirty="0" smtClean="0"/>
              <a:t> </a:t>
            </a:r>
            <a:r>
              <a:rPr lang="fr-FR" sz="2800" dirty="0" err="1" smtClean="0"/>
              <a:t>digesters</a:t>
            </a:r>
            <a:r>
              <a:rPr lang="fr-FR" sz="2800" dirty="0" smtClean="0"/>
              <a:t>, </a:t>
            </a:r>
          </a:p>
          <a:p>
            <a:pPr marL="285750" indent="-285750">
              <a:buFontTx/>
              <a:buChar char="-"/>
            </a:pPr>
            <a:r>
              <a:rPr lang="fr-FR" sz="2800" dirty="0" smtClean="0"/>
              <a:t>Clean </a:t>
            </a:r>
            <a:r>
              <a:rPr lang="fr-FR" sz="2800" dirty="0" err="1" smtClean="0"/>
              <a:t>stoves</a:t>
            </a:r>
            <a:r>
              <a:rPr lang="fr-FR" sz="2800" dirty="0"/>
              <a:t>,</a:t>
            </a:r>
            <a:endParaRPr lang="fr-FR" sz="2800" dirty="0" smtClean="0"/>
          </a:p>
          <a:p>
            <a:pPr marL="285750" indent="-285750">
              <a:buFontTx/>
              <a:buChar char="-"/>
            </a:pPr>
            <a:r>
              <a:rPr lang="fr-FR" sz="2800" dirty="0" smtClean="0"/>
              <a:t>Clean and </a:t>
            </a:r>
            <a:r>
              <a:rPr lang="fr-FR" sz="2800" dirty="0" err="1" smtClean="0"/>
              <a:t>sustainable</a:t>
            </a:r>
            <a:r>
              <a:rPr lang="fr-FR" sz="2800" dirty="0" smtClean="0"/>
              <a:t> water infrastructure </a:t>
            </a:r>
          </a:p>
          <a:p>
            <a:pPr marL="285750" indent="-285750">
              <a:buFontTx/>
              <a:buChar char="-"/>
            </a:pPr>
            <a:endParaRPr lang="fr-FR" sz="2800" dirty="0"/>
          </a:p>
          <a:p>
            <a:pPr marL="285750" indent="-285750">
              <a:buFont typeface="Arial"/>
              <a:buChar char="•"/>
            </a:pPr>
            <a:r>
              <a:rPr lang="fr-FR" sz="2800" dirty="0" err="1" smtClean="0"/>
              <a:t>Methodology</a:t>
            </a:r>
            <a:endParaRPr lang="fr-FR" sz="2800" dirty="0" smtClean="0"/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Creation</a:t>
            </a:r>
            <a:r>
              <a:rPr lang="fr-FR" sz="2800" dirty="0" smtClean="0"/>
              <a:t> of a </a:t>
            </a:r>
            <a:r>
              <a:rPr lang="fr-FR" sz="2800" dirty="0" err="1" smtClean="0"/>
              <a:t>dedicated</a:t>
            </a:r>
            <a:r>
              <a:rPr lang="fr-FR" sz="2800" dirty="0" smtClean="0"/>
              <a:t> </a:t>
            </a:r>
            <a:r>
              <a:rPr lang="fr-FR" sz="2800" dirty="0" err="1" smtClean="0"/>
              <a:t>funding</a:t>
            </a:r>
            <a:r>
              <a:rPr lang="fr-FR" sz="2800" dirty="0" smtClean="0"/>
              <a:t> instrument,</a:t>
            </a:r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Partnership</a:t>
            </a:r>
            <a:r>
              <a:rPr lang="fr-FR" sz="2800" dirty="0" smtClean="0"/>
              <a:t> </a:t>
            </a:r>
            <a:r>
              <a:rPr lang="fr-FR" sz="2800" dirty="0" err="1" smtClean="0"/>
              <a:t>between</a:t>
            </a:r>
            <a:r>
              <a:rPr lang="fr-FR" sz="2800" dirty="0" smtClean="0"/>
              <a:t> MFI and clean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provider,</a:t>
            </a:r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Awareness</a:t>
            </a:r>
            <a:r>
              <a:rPr lang="fr-FR" sz="2800" dirty="0" smtClean="0"/>
              <a:t> </a:t>
            </a:r>
            <a:r>
              <a:rPr lang="fr-FR" sz="2800" dirty="0" err="1" smtClean="0"/>
              <a:t>raising</a:t>
            </a:r>
            <a:r>
              <a:rPr lang="fr-FR" sz="2800" dirty="0" smtClean="0"/>
              <a:t> to the </a:t>
            </a:r>
            <a:r>
              <a:rPr lang="fr-FR" sz="2800" dirty="0" err="1" smtClean="0"/>
              <a:t>potential</a:t>
            </a:r>
            <a:r>
              <a:rPr lang="fr-FR" sz="2800" dirty="0" smtClean="0"/>
              <a:t> </a:t>
            </a:r>
            <a:r>
              <a:rPr lang="fr-FR" sz="2800" dirty="0" err="1" smtClean="0"/>
              <a:t>beneficiaries</a:t>
            </a:r>
            <a:r>
              <a:rPr lang="fr-FR" sz="2800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fr-FR" sz="2800" dirty="0" err="1" smtClean="0"/>
              <a:t>Microcredit</a:t>
            </a:r>
            <a:r>
              <a:rPr lang="fr-FR" sz="2800" dirty="0" smtClean="0"/>
              <a:t> for the </a:t>
            </a:r>
            <a:r>
              <a:rPr lang="fr-FR" sz="2800" dirty="0" err="1" smtClean="0"/>
              <a:t>purchase</a:t>
            </a:r>
            <a:r>
              <a:rPr lang="fr-FR" sz="2800" dirty="0" smtClean="0"/>
              <a:t> of the </a:t>
            </a:r>
            <a:r>
              <a:rPr lang="fr-FR" sz="2800" dirty="0" err="1" smtClean="0"/>
              <a:t>equipment</a:t>
            </a:r>
            <a:endParaRPr lang="fr-FR" sz="2800" dirty="0" smtClean="0"/>
          </a:p>
          <a:p>
            <a:endParaRPr lang="fr-FR" sz="2800" dirty="0"/>
          </a:p>
          <a:p>
            <a:endParaRPr lang="fr-FR" sz="2800" dirty="0"/>
          </a:p>
        </p:txBody>
      </p:sp>
    </p:spTree>
    <p:extLst>
      <p:ext uri="{BB962C8B-B14F-4D97-AF65-F5344CB8AC3E}">
        <p14:creationId xmlns="" xmlns:p14="http://schemas.microsoft.com/office/powerpoint/2010/main" val="4029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SIDI MUS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7491"/>
            <a:ext cx="9200621" cy="6892875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1448-4BB3-CE46-9623-784AD2C3CC92}" type="datetime1">
              <a:rPr lang="fr-FR" smtClean="0"/>
              <a:pPr/>
              <a:t>31/05/2009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68D41-5E16-E543-BBE4-127179DFE765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1" name="Titre 10"/>
          <p:cNvSpPr txBox="1">
            <a:spLocks/>
          </p:cNvSpPr>
          <p:nvPr/>
        </p:nvSpPr>
        <p:spPr>
          <a:xfrm>
            <a:off x="971600" y="288032"/>
            <a:ext cx="7116015" cy="6926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 smtClean="0">
                <a:solidFill>
                  <a:srgbClr val="FF6600"/>
                </a:solidFill>
              </a:rPr>
              <a:t>ACP/EU MICROFINANCE</a:t>
            </a:r>
            <a:endParaRPr lang="fr-FR" sz="4800" dirty="0">
              <a:solidFill>
                <a:srgbClr val="FF6600"/>
              </a:solidFill>
            </a:endParaRPr>
          </a:p>
        </p:txBody>
      </p:sp>
      <p:pic>
        <p:nvPicPr>
          <p:cNvPr id="12" name="Image 11" descr="EU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70561"/>
            <a:ext cx="936104" cy="636044"/>
          </a:xfrm>
          <a:prstGeom prst="rect">
            <a:avLst/>
          </a:prstGeom>
        </p:spPr>
      </p:pic>
      <p:pic>
        <p:nvPicPr>
          <p:cNvPr id="13" name="Image 12" descr="acp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62" y="5949280"/>
            <a:ext cx="934388" cy="6786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361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ABOUT THE 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5842992" cy="5303614"/>
          </a:xfrm>
        </p:spPr>
        <p:txBody>
          <a:bodyPr>
            <a:normAutofit/>
          </a:bodyPr>
          <a:lstStyle/>
          <a:p>
            <a:pPr>
              <a:buFont typeface="Lucida Grande"/>
              <a:buChar char="&gt;"/>
            </a:pPr>
            <a:r>
              <a:rPr lang="fr-FR" sz="2400" dirty="0"/>
              <a:t>Duration: 2010 – </a:t>
            </a:r>
            <a:r>
              <a:rPr lang="fr-FR" sz="2400" dirty="0" smtClean="0"/>
              <a:t>2014</a:t>
            </a:r>
          </a:p>
          <a:p>
            <a:pPr>
              <a:buFont typeface="Lucida Grande"/>
              <a:buChar char="&gt;"/>
            </a:pPr>
            <a:endParaRPr lang="fr-FR" sz="1000" dirty="0"/>
          </a:p>
          <a:p>
            <a:pPr>
              <a:buFont typeface="Lucida Grande"/>
              <a:buChar char="&gt;"/>
            </a:pPr>
            <a:r>
              <a:rPr lang="fr-FR" sz="2400" dirty="0" err="1"/>
              <a:t>Funding</a:t>
            </a:r>
            <a:r>
              <a:rPr lang="fr-FR" sz="2400" dirty="0"/>
              <a:t>: 10th </a:t>
            </a:r>
            <a:r>
              <a:rPr lang="fr-FR" sz="2400" dirty="0" smtClean="0"/>
              <a:t>EDF (€ 15 million)</a:t>
            </a:r>
            <a:endParaRPr lang="fr-FR" sz="1000" dirty="0" smtClean="0"/>
          </a:p>
          <a:p>
            <a:pPr marL="685800" lvl="1"/>
            <a:endParaRPr lang="en-GB" sz="1100" dirty="0"/>
          </a:p>
          <a:p>
            <a:pPr>
              <a:buFont typeface="Lucida Grande"/>
              <a:buChar char="&gt;"/>
            </a:pPr>
            <a:r>
              <a:rPr lang="en-GB" sz="2200" dirty="0"/>
              <a:t>C</a:t>
            </a:r>
            <a:r>
              <a:rPr lang="en-GB" sz="2200" dirty="0" smtClean="0"/>
              <a:t>ontribute </a:t>
            </a:r>
            <a:r>
              <a:rPr lang="en-GB" sz="2200" dirty="0"/>
              <a:t>to poverty alleviation through economic </a:t>
            </a:r>
            <a:r>
              <a:rPr lang="en-GB" sz="2200" dirty="0" smtClean="0"/>
              <a:t>growth through: </a:t>
            </a:r>
          </a:p>
          <a:p>
            <a:pPr lvl="1">
              <a:buFont typeface="Lucida Grande"/>
              <a:buChar char="-"/>
            </a:pPr>
            <a:r>
              <a:rPr lang="en-GB" sz="2000" dirty="0" smtClean="0"/>
              <a:t>Pro</a:t>
            </a:r>
            <a:r>
              <a:rPr lang="en-GB" sz="2000" dirty="0"/>
              <a:t>-poor access to finance, </a:t>
            </a:r>
          </a:p>
          <a:p>
            <a:pPr lvl="1">
              <a:buFont typeface="Lucida Grande"/>
              <a:buChar char="-"/>
            </a:pPr>
            <a:r>
              <a:rPr lang="en-GB" sz="2000" dirty="0" smtClean="0"/>
              <a:t>Consumer </a:t>
            </a:r>
            <a:r>
              <a:rPr lang="en-GB" sz="2000" dirty="0"/>
              <a:t>empowerment and capacity building</a:t>
            </a:r>
            <a:r>
              <a:rPr lang="en-GB" sz="2000" dirty="0" smtClean="0"/>
              <a:t>,</a:t>
            </a:r>
          </a:p>
          <a:p>
            <a:pPr lvl="1">
              <a:buFont typeface="Lucida Grande"/>
              <a:buChar char="-"/>
            </a:pPr>
            <a:r>
              <a:rPr lang="en-GB" sz="2000" dirty="0" smtClean="0"/>
              <a:t>Equitable </a:t>
            </a:r>
            <a:r>
              <a:rPr lang="en-GB" sz="2000" dirty="0"/>
              <a:t>and efficient local markets. </a:t>
            </a:r>
            <a:endParaRPr lang="en-GB" sz="2000" dirty="0" smtClean="0"/>
          </a:p>
          <a:p>
            <a:pPr>
              <a:buFont typeface="Lucida Grande"/>
              <a:buChar char="&gt;"/>
            </a:pPr>
            <a:r>
              <a:rPr lang="fr-FR" sz="2200" dirty="0" err="1"/>
              <a:t>Implementing</a:t>
            </a:r>
            <a:r>
              <a:rPr lang="fr-FR" sz="2200" dirty="0"/>
              <a:t> </a:t>
            </a:r>
            <a:r>
              <a:rPr lang="fr-FR" sz="2200" dirty="0" err="1"/>
              <a:t>methods</a:t>
            </a:r>
            <a:r>
              <a:rPr lang="fr-FR" sz="2200" dirty="0"/>
              <a:t> :</a:t>
            </a:r>
            <a:r>
              <a:rPr lang="fr-FR" sz="2800" dirty="0"/>
              <a:t> </a:t>
            </a:r>
          </a:p>
          <a:p>
            <a:pPr marL="685800" lvl="1"/>
            <a:r>
              <a:rPr lang="fr-FR" sz="2000" dirty="0" smtClean="0"/>
              <a:t>Contributions </a:t>
            </a:r>
            <a:r>
              <a:rPr lang="fr-FR" sz="2000" dirty="0" err="1" smtClean="0"/>
              <a:t>agreements</a:t>
            </a:r>
            <a:r>
              <a:rPr lang="fr-FR" sz="2000" dirty="0" smtClean="0"/>
              <a:t> </a:t>
            </a:r>
            <a:r>
              <a:rPr lang="fr-FR" sz="2000" dirty="0" err="1"/>
              <a:t>with</a:t>
            </a:r>
            <a:r>
              <a:rPr lang="fr-FR" sz="2000" dirty="0"/>
              <a:t> international organisations (€ 5 million</a:t>
            </a:r>
            <a:r>
              <a:rPr lang="fr-FR" sz="2000" dirty="0" smtClean="0"/>
              <a:t>). 5 </a:t>
            </a:r>
            <a:r>
              <a:rPr lang="fr-FR" sz="2000" dirty="0" err="1" smtClean="0"/>
              <a:t>Partners</a:t>
            </a:r>
            <a:endParaRPr lang="fr-FR" sz="2000" dirty="0" smtClean="0"/>
          </a:p>
          <a:p>
            <a:pPr marL="685800" lvl="1"/>
            <a:r>
              <a:rPr lang="fr-FR" sz="2000" dirty="0"/>
              <a:t>Call for </a:t>
            </a:r>
            <a:r>
              <a:rPr lang="fr-FR" sz="2000" dirty="0" err="1"/>
              <a:t>proposals</a:t>
            </a:r>
            <a:r>
              <a:rPr lang="fr-FR" sz="2000" dirty="0"/>
              <a:t> (€ 7.5 million</a:t>
            </a:r>
            <a:r>
              <a:rPr lang="fr-FR" sz="2000" dirty="0" smtClean="0"/>
              <a:t>) 12 </a:t>
            </a:r>
            <a:r>
              <a:rPr lang="fr-FR" sz="2000" dirty="0" err="1" smtClean="0"/>
              <a:t>grantees</a:t>
            </a:r>
            <a:endParaRPr lang="fr-FR" sz="2000" dirty="0"/>
          </a:p>
          <a:p>
            <a:pPr marL="685800" lvl="1"/>
            <a:endParaRPr lang="fr-FR" sz="2000" dirty="0"/>
          </a:p>
          <a:p>
            <a:pPr lvl="1">
              <a:buFont typeface="Lucida Grande"/>
              <a:buChar char="-"/>
            </a:pPr>
            <a:endParaRPr lang="en-GB" sz="2000" dirty="0" smtClean="0"/>
          </a:p>
          <a:p>
            <a:pPr marL="457200" lvl="1" indent="0">
              <a:buNone/>
            </a:pPr>
            <a:endParaRPr lang="en-GB" sz="1100" dirty="0" smtClean="0"/>
          </a:p>
          <a:p>
            <a:pPr lvl="1">
              <a:buFont typeface="Lucida Grande"/>
              <a:buChar char="-"/>
            </a:pPr>
            <a:endParaRPr lang="en-GB" sz="1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68D41-5E16-E543-BBE4-127179DFE765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3509963" y="6356350"/>
            <a:ext cx="2133600" cy="365125"/>
          </a:xfrm>
        </p:spPr>
        <p:txBody>
          <a:bodyPr/>
          <a:lstStyle/>
          <a:p>
            <a:fld id="{2BD5545B-745F-DC44-B3F1-44251D578866}" type="datetime1">
              <a:rPr lang="fr-FR" smtClean="0"/>
              <a:pPr/>
              <a:t>31/05/2009</a:t>
            </a:fld>
            <a:endParaRPr lang="fr-FR"/>
          </a:p>
        </p:txBody>
      </p:sp>
      <p:graphicFrame>
        <p:nvGraphicFramePr>
          <p:cNvPr id="9" name="Espace réservé du contenu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06120169"/>
              </p:ext>
            </p:extLst>
          </p:nvPr>
        </p:nvGraphicFramePr>
        <p:xfrm>
          <a:off x="6012159" y="1184176"/>
          <a:ext cx="3056595" cy="314452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056595"/>
              </a:tblGrid>
              <a:tr h="262557">
                <a:tc>
                  <a:txBody>
                    <a:bodyPr/>
                    <a:lstStyle/>
                    <a:p>
                      <a:pPr algn="ctr"/>
                      <a:r>
                        <a:rPr lang="fr-FR" sz="1800" b="0" baseline="0" dirty="0" smtClean="0"/>
                        <a:t>Genesis</a:t>
                      </a:r>
                      <a:endParaRPr lang="fr-FR" sz="1800" b="0" dirty="0"/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4137">
                <a:tc>
                  <a:txBody>
                    <a:bodyPr/>
                    <a:lstStyle/>
                    <a:p>
                      <a:pPr marL="285750" indent="-196850">
                        <a:buFont typeface="Arial"/>
                        <a:buChar char="•"/>
                      </a:pPr>
                      <a:r>
                        <a:rPr lang="fr-FR" sz="1800" dirty="0" smtClean="0"/>
                        <a:t>Poor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800" baseline="0" dirty="0" err="1" smtClean="0"/>
                        <a:t>access</a:t>
                      </a:r>
                      <a:r>
                        <a:rPr lang="fr-FR" sz="1800" baseline="0" dirty="0" smtClean="0"/>
                        <a:t> to finance in ACP countries</a:t>
                      </a:r>
                      <a:endParaRPr lang="fr-FR" sz="1800" dirty="0" smtClean="0"/>
                    </a:p>
                    <a:p>
                      <a:pPr marL="285750" indent="-196850">
                        <a:buFont typeface="Arial"/>
                        <a:buChar char="•"/>
                      </a:pPr>
                      <a:r>
                        <a:rPr lang="fr-FR" sz="1800" dirty="0" smtClean="0"/>
                        <a:t>2005: ACP and EU </a:t>
                      </a:r>
                      <a:r>
                        <a:rPr lang="fr-FR" sz="1800" dirty="0" err="1" smtClean="0"/>
                        <a:t>start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implementing</a:t>
                      </a:r>
                      <a:r>
                        <a:rPr lang="fr-FR" sz="1800" baseline="0" dirty="0" smtClean="0"/>
                        <a:t> microfinance stand-</a:t>
                      </a:r>
                      <a:r>
                        <a:rPr lang="fr-FR" sz="1800" baseline="0" dirty="0" err="1" smtClean="0"/>
                        <a:t>alone</a:t>
                      </a:r>
                      <a:r>
                        <a:rPr lang="fr-FR" sz="1800" baseline="0" dirty="0" smtClean="0"/>
                        <a:t> programmes</a:t>
                      </a:r>
                    </a:p>
                    <a:p>
                      <a:pPr marL="285750" indent="-196850">
                        <a:buFont typeface="Arial"/>
                        <a:buChar char="•"/>
                      </a:pPr>
                      <a:r>
                        <a:rPr lang="fr-FR" sz="1800" baseline="0" dirty="0" smtClean="0"/>
                        <a:t>Programme 1</a:t>
                      </a:r>
                      <a:r>
                        <a:rPr lang="fr-FR" sz="1800" dirty="0" smtClean="0"/>
                        <a:t>: </a:t>
                      </a:r>
                    </a:p>
                    <a:p>
                      <a:pPr marL="552450" lvl="1" indent="-285750">
                        <a:buFont typeface="Lucida Grande"/>
                        <a:buChar char="-"/>
                      </a:pPr>
                      <a:r>
                        <a:rPr lang="fr-FR" sz="1800" dirty="0" smtClean="0"/>
                        <a:t>2005-2010</a:t>
                      </a:r>
                    </a:p>
                    <a:p>
                      <a:pPr marL="552450" lvl="1" indent="-285750">
                        <a:buFont typeface="Lucida Grande"/>
                        <a:buChar char="-"/>
                      </a:pPr>
                      <a:r>
                        <a:rPr lang="fr-FR" sz="1800" dirty="0" smtClean="0"/>
                        <a:t>9th EDF (€ 15 million)</a:t>
                      </a:r>
                    </a:p>
                    <a:p>
                      <a:pPr marL="552450" lvl="1" indent="-285750">
                        <a:buFont typeface="Lucida Grande"/>
                        <a:buChar char="-"/>
                      </a:pPr>
                      <a:r>
                        <a:rPr lang="fr-FR" sz="1800" dirty="0" err="1" smtClean="0"/>
                        <a:t>Capacity</a:t>
                      </a:r>
                      <a:r>
                        <a:rPr lang="fr-FR" sz="1800" dirty="0" smtClean="0"/>
                        <a:t> building of local microfinance </a:t>
                      </a:r>
                      <a:r>
                        <a:rPr lang="fr-FR" sz="1800" dirty="0" err="1" smtClean="0"/>
                        <a:t>actors</a:t>
                      </a:r>
                      <a:endParaRPr lang="fr-FR" sz="1800" dirty="0" smtClean="0"/>
                    </a:p>
                  </a:txBody>
                  <a:tcPr marL="17780" marR="17780" marT="17780" marB="1778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4996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12786</TotalTime>
  <Words>755</Words>
  <Application>Microsoft Office PowerPoint</Application>
  <PresentationFormat>On-screen Show (4:3)</PresentationFormat>
  <Paragraphs>170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1_Thème Office</vt:lpstr>
      <vt:lpstr>2_Thème Office</vt:lpstr>
      <vt:lpstr>Slide 1</vt:lpstr>
      <vt:lpstr>INDEX</vt:lpstr>
      <vt:lpstr>Slide 3</vt:lpstr>
      <vt:lpstr>ABOUT MICROFINANCE</vt:lpstr>
      <vt:lpstr>MICROFINANCE &amp; CLIMATE CHANGE</vt:lpstr>
      <vt:lpstr>1/ MICROENTREPRISE support</vt:lpstr>
      <vt:lpstr>2/ HOUSEHOLD support</vt:lpstr>
      <vt:lpstr>Slide 8</vt:lpstr>
      <vt:lpstr>ABOUT THE PROGRAMME</vt:lpstr>
      <vt:lpstr>PARTNERSHIPS</vt:lpstr>
      <vt:lpstr>Grantees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 Gaston-Mathe</dc:creator>
  <cp:lastModifiedBy>Staff</cp:lastModifiedBy>
  <cp:revision>540</cp:revision>
  <cp:lastPrinted>2011-10-10T18:24:44Z</cp:lastPrinted>
  <dcterms:created xsi:type="dcterms:W3CDTF">2011-03-24T12:01:01Z</dcterms:created>
  <dcterms:modified xsi:type="dcterms:W3CDTF">2009-05-31T21:39:14Z</dcterms:modified>
</cp:coreProperties>
</file>